
<file path=[Content_Types].xml><?xml version="1.0" encoding="utf-8"?>
<Types xmlns="http://schemas.openxmlformats.org/package/2006/content-types">
  <Default Extension="mp3" ContentType="audio/mpeg"/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4"/>
  </p:notesMasterIdLst>
  <p:sldIdLst>
    <p:sldId id="256" r:id="rId2"/>
    <p:sldId id="261" r:id="rId3"/>
    <p:sldId id="265" r:id="rId4"/>
    <p:sldId id="268" r:id="rId5"/>
    <p:sldId id="274" r:id="rId6"/>
    <p:sldId id="259" r:id="rId7"/>
    <p:sldId id="263" r:id="rId8"/>
    <p:sldId id="271" r:id="rId9"/>
    <p:sldId id="272" r:id="rId10"/>
    <p:sldId id="270" r:id="rId11"/>
    <p:sldId id="262" r:id="rId12"/>
    <p:sldId id="260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50" d="100"/>
          <a:sy n="50" d="100"/>
        </p:scale>
        <p:origin x="1500" y="5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media/media10.m4a>
</file>

<file path=ppt/media/media11.m4a>
</file>

<file path=ppt/media/media2.mp3>
</file>

<file path=ppt/media/media3.mp3>
</file>

<file path=ppt/media/media4.mp3>
</file>

<file path=ppt/media/media5.mp3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F81A11-EF76-499B-8DBD-49733180B937}" type="datetimeFigureOut">
              <a:rPr lang="en-US" smtClean="0"/>
              <a:t>5/6/2024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CB07BB-57E0-4B9C-84B6-74A89575B8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94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91007" y="1172911"/>
            <a:ext cx="8915399" cy="2262781"/>
          </a:xfrm>
        </p:spPr>
        <p:txBody>
          <a:bodyPr>
            <a:normAutofit/>
          </a:bodyPr>
          <a:lstStyle/>
          <a:p>
            <a:r>
              <a:rPr lang="en-US" sz="3200" dirty="0"/>
              <a:t>Improving SVM Accuracy on MNIST through </a:t>
            </a:r>
            <a:r>
              <a:rPr lang="en-US" sz="3200" dirty="0" smtClean="0"/>
              <a:t>Hyper Parameter </a:t>
            </a:r>
            <a:r>
              <a:rPr lang="en-US" sz="3200" dirty="0"/>
              <a:t>Tuning and Feature Engineering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70469" y="3888617"/>
            <a:ext cx="3657764" cy="1126283"/>
          </a:xfrm>
        </p:spPr>
        <p:txBody>
          <a:bodyPr>
            <a:normAutofit lnSpcReduction="10000"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Submitted by: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 Ayesha Ahmad   2021-EE-052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Aina </a:t>
            </a:r>
            <a:r>
              <a:rPr lang="en-US" dirty="0" err="1" smtClean="0">
                <a:solidFill>
                  <a:schemeClr val="tx1"/>
                </a:solidFill>
              </a:rPr>
              <a:t>Shafqat</a:t>
            </a:r>
            <a:r>
              <a:rPr lang="en-US" dirty="0" smtClean="0">
                <a:solidFill>
                  <a:schemeClr val="tx1"/>
                </a:solidFill>
              </a:rPr>
              <a:t>        2021-EE-058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7320896" y="3888617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Submitted </a:t>
            </a:r>
            <a:r>
              <a:rPr lang="en-US" dirty="0" smtClean="0"/>
              <a:t>to: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en-US" dirty="0" smtClean="0"/>
              <a:t>Dr. </a:t>
            </a:r>
            <a:r>
              <a:rPr lang="en-US" dirty="0" err="1" smtClean="0"/>
              <a:t>Irafan</a:t>
            </a:r>
            <a:r>
              <a:rPr lang="en-US" dirty="0" smtClean="0"/>
              <a:t> </a:t>
            </a:r>
            <a:r>
              <a:rPr lang="en-US" dirty="0" err="1" smtClean="0"/>
              <a:t>Ullah</a:t>
            </a:r>
            <a:r>
              <a:rPr lang="en-US" dirty="0" smtClean="0"/>
              <a:t> Chaudhry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73316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23"/>
    </mc:Choice>
    <mc:Fallback>
      <p:transition spd="slow" advTm="1523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9586" y="548639"/>
            <a:ext cx="8911687" cy="994317"/>
          </a:xfrm>
        </p:spPr>
        <p:txBody>
          <a:bodyPr/>
          <a:lstStyle/>
          <a:p>
            <a:r>
              <a:rPr lang="en-US" dirty="0" smtClean="0"/>
              <a:t>Studying </a:t>
            </a:r>
            <a:r>
              <a:rPr lang="en-US" dirty="0" err="1" smtClean="0"/>
              <a:t>Featurized</a:t>
            </a:r>
            <a:r>
              <a:rPr lang="en-US" dirty="0" smtClean="0"/>
              <a:t> Models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7536" y="1191993"/>
            <a:ext cx="10287505" cy="5525790"/>
          </a:xfrm>
          <a:prstGeom prst="rect">
            <a:avLst/>
          </a:prstGeom>
        </p:spPr>
      </p:pic>
      <p:pic>
        <p:nvPicPr>
          <p:cNvPr id="10" name="Audio 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0918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763"/>
    </mc:Choice>
    <mc:Fallback>
      <p:transition spd="slow" advTm="107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272778" y="706233"/>
            <a:ext cx="497391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smtClean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Accuracy Results</a:t>
            </a:r>
            <a:endParaRPr lang="en-US" sz="3600" dirty="0">
              <a:solidFill>
                <a:schemeClr val="accent2">
                  <a:lumMod val="75000"/>
                </a:schemeClr>
              </a:solidFill>
              <a:latin typeface="Century Gothic (Headings)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t="2297" b="-1"/>
          <a:stretch/>
        </p:blipFill>
        <p:spPr>
          <a:xfrm>
            <a:off x="2180298" y="1881809"/>
            <a:ext cx="8490298" cy="4492487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3116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023"/>
    </mc:Choice>
    <mc:Fallback>
      <p:transition spd="slow" advTm="70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62539" y="1418603"/>
            <a:ext cx="9780104" cy="4956560"/>
          </a:xfrm>
        </p:spPr>
        <p:txBody>
          <a:bodyPr>
            <a:noAutofit/>
          </a:bodyPr>
          <a:lstStyle/>
          <a:p>
            <a:r>
              <a:rPr lang="en-US" sz="1600" b="1" dirty="0">
                <a:ea typeface="Lato" pitchFamily="34" charset="-122"/>
                <a:cs typeface="Lato" pitchFamily="34" charset="-120"/>
              </a:rPr>
              <a:t>Key </a:t>
            </a:r>
            <a:r>
              <a:rPr lang="en-US" sz="1600" b="1" dirty="0" smtClean="0">
                <a:ea typeface="Lato" pitchFamily="34" charset="-122"/>
                <a:cs typeface="Lato" pitchFamily="34" charset="-120"/>
              </a:rPr>
              <a:t>Findings</a:t>
            </a:r>
            <a:r>
              <a:rPr lang="en-US" sz="1600" b="1" dirty="0" smtClean="0">
                <a:solidFill>
                  <a:schemeClr val="tx1"/>
                </a:solidFill>
              </a:rPr>
              <a:t>:</a:t>
            </a:r>
            <a:endParaRPr lang="en-US" sz="1600" dirty="0">
              <a:solidFill>
                <a:schemeClr val="tx1"/>
              </a:solidFill>
            </a:endParaRPr>
          </a:p>
          <a:p>
            <a:pPr lvl="1"/>
            <a:r>
              <a:rPr lang="en-US" sz="1400" dirty="0">
                <a:solidFill>
                  <a:schemeClr val="tx1"/>
                </a:solidFill>
              </a:rPr>
              <a:t>This project demonstrates the effectiveness of hyper parameter tuning and feature engineering in enhancing machine learning model performance</a:t>
            </a:r>
            <a:r>
              <a:rPr lang="en-US" sz="1400" dirty="0" smtClean="0">
                <a:solidFill>
                  <a:schemeClr val="tx1"/>
                </a:solidFill>
              </a:rPr>
              <a:t>,</a:t>
            </a:r>
          </a:p>
          <a:p>
            <a:pPr lvl="1"/>
            <a:r>
              <a:rPr lang="en-US" sz="1400" dirty="0">
                <a:solidFill>
                  <a:schemeClr val="tx1"/>
                </a:solidFill>
              </a:rPr>
              <a:t>Rigorous </a:t>
            </a:r>
            <a:r>
              <a:rPr lang="en-US" sz="1400" dirty="0" smtClean="0">
                <a:solidFill>
                  <a:schemeClr val="tx1"/>
                </a:solidFill>
              </a:rPr>
              <a:t>optimization </a:t>
            </a:r>
            <a:r>
              <a:rPr lang="en-US" sz="1400" dirty="0">
                <a:solidFill>
                  <a:schemeClr val="tx1"/>
                </a:solidFill>
              </a:rPr>
              <a:t>led </a:t>
            </a:r>
            <a:r>
              <a:rPr lang="en-US" sz="1400" dirty="0" smtClean="0">
                <a:solidFill>
                  <a:schemeClr val="tx1"/>
                </a:solidFill>
              </a:rPr>
              <a:t>to </a:t>
            </a:r>
            <a:r>
              <a:rPr lang="en-US" sz="1400" dirty="0">
                <a:solidFill>
                  <a:schemeClr val="tx1"/>
                </a:solidFill>
              </a:rPr>
              <a:t>achieving a best test set accuracy of </a:t>
            </a:r>
            <a:r>
              <a:rPr lang="en-US" sz="1400" b="1" dirty="0">
                <a:solidFill>
                  <a:schemeClr val="tx1"/>
                </a:solidFill>
              </a:rPr>
              <a:t>97.871</a:t>
            </a:r>
            <a:r>
              <a:rPr lang="en-US" sz="1400" dirty="0">
                <a:solidFill>
                  <a:schemeClr val="tx1"/>
                </a:solidFill>
              </a:rPr>
              <a:t>% on the MNIST dataset.</a:t>
            </a:r>
          </a:p>
          <a:p>
            <a:r>
              <a:rPr lang="en-US" sz="1600" b="1" dirty="0" smtClean="0">
                <a:solidFill>
                  <a:schemeClr val="tx1"/>
                </a:solidFill>
              </a:rPr>
              <a:t>Challenges </a:t>
            </a:r>
            <a:r>
              <a:rPr lang="en-US" sz="1600" b="1" dirty="0">
                <a:solidFill>
                  <a:schemeClr val="tx1"/>
                </a:solidFill>
              </a:rPr>
              <a:t>and Limitations:</a:t>
            </a:r>
            <a:endParaRPr lang="en-US" sz="1600" dirty="0">
              <a:solidFill>
                <a:schemeClr val="tx1"/>
              </a:solidFill>
            </a:endParaRPr>
          </a:p>
          <a:p>
            <a:pPr lvl="1"/>
            <a:r>
              <a:rPr lang="en-US" sz="1400" dirty="0">
                <a:solidFill>
                  <a:schemeClr val="tx1"/>
                </a:solidFill>
              </a:rPr>
              <a:t>Extended training times for certain feature sets pose challenges due to computational resources and time </a:t>
            </a:r>
            <a:r>
              <a:rPr lang="en-US" sz="1400" dirty="0" smtClean="0">
                <a:solidFill>
                  <a:schemeClr val="tx1"/>
                </a:solidFill>
              </a:rPr>
              <a:t>constraints</a:t>
            </a:r>
            <a:r>
              <a:rPr lang="en-US" sz="1400" dirty="0" smtClean="0">
                <a:solidFill>
                  <a:schemeClr val="tx1"/>
                </a:solidFill>
              </a:rPr>
              <a:t>, for example for the</a:t>
            </a:r>
            <a:r>
              <a:rPr lang="en-US" sz="1400" dirty="0" smtClean="0">
                <a:solidFill>
                  <a:schemeClr val="tx1"/>
                </a:solidFill>
              </a:rPr>
              <a:t> </a:t>
            </a:r>
            <a:r>
              <a:rPr lang="en-US" sz="1200" dirty="0" smtClean="0">
                <a:solidFill>
                  <a:schemeClr val="tx1"/>
                </a:solidFill>
              </a:rPr>
              <a:t>Centroids </a:t>
            </a:r>
            <a:r>
              <a:rPr lang="en-US" sz="1200" dirty="0">
                <a:solidFill>
                  <a:schemeClr val="tx1"/>
                </a:solidFill>
              </a:rPr>
              <a:t>feature </a:t>
            </a:r>
            <a:r>
              <a:rPr lang="en-US" sz="1200" dirty="0" smtClean="0">
                <a:solidFill>
                  <a:schemeClr val="tx1"/>
                </a:solidFill>
              </a:rPr>
              <a:t>set the tuning time was </a:t>
            </a:r>
            <a:r>
              <a:rPr lang="en-US" sz="1200" dirty="0">
                <a:solidFill>
                  <a:schemeClr val="tx1"/>
                </a:solidFill>
              </a:rPr>
              <a:t>212.8606 </a:t>
            </a:r>
            <a:r>
              <a:rPr lang="en-US" sz="1200" dirty="0" smtClean="0">
                <a:solidFill>
                  <a:schemeClr val="tx1"/>
                </a:solidFill>
              </a:rPr>
              <a:t>hours</a:t>
            </a:r>
          </a:p>
          <a:p>
            <a:pPr lvl="1"/>
            <a:r>
              <a:rPr lang="en-US" sz="1400" dirty="0" smtClean="0">
                <a:solidFill>
                  <a:schemeClr val="tx1"/>
                </a:solidFill>
              </a:rPr>
              <a:t>SIFT method's variability in descriptors impacts feature extraction and classification performance.</a:t>
            </a:r>
          </a:p>
          <a:p>
            <a:r>
              <a:rPr lang="en-US" sz="1600" b="1" dirty="0" smtClean="0">
                <a:solidFill>
                  <a:schemeClr val="tx1"/>
                </a:solidFill>
              </a:rPr>
              <a:t>Practical </a:t>
            </a:r>
            <a:r>
              <a:rPr lang="en-US" sz="1600" b="1" dirty="0">
                <a:solidFill>
                  <a:schemeClr val="tx1"/>
                </a:solidFill>
              </a:rPr>
              <a:t>Implications:</a:t>
            </a:r>
            <a:endParaRPr lang="en-US" sz="1600" dirty="0">
              <a:solidFill>
                <a:schemeClr val="tx1"/>
              </a:solidFill>
            </a:endParaRPr>
          </a:p>
          <a:p>
            <a:pPr lvl="1"/>
            <a:r>
              <a:rPr lang="en-US" sz="1400" dirty="0">
                <a:solidFill>
                  <a:schemeClr val="tx1"/>
                </a:solidFill>
              </a:rPr>
              <a:t>The challenges in feature extraction methods highlight their limitations for real-world applications.</a:t>
            </a:r>
          </a:p>
          <a:p>
            <a:pPr lvl="1"/>
            <a:r>
              <a:rPr lang="en-US" sz="1400" dirty="0">
                <a:solidFill>
                  <a:schemeClr val="tx1"/>
                </a:solidFill>
              </a:rPr>
              <a:t>Issues with computational resources and variability in SIFT descriptors impact scalability.</a:t>
            </a:r>
          </a:p>
          <a:p>
            <a:r>
              <a:rPr lang="en-US" sz="1600" b="1" dirty="0" smtClean="0">
                <a:solidFill>
                  <a:schemeClr val="tx1"/>
                </a:solidFill>
              </a:rPr>
              <a:t>Contributions </a:t>
            </a:r>
            <a:r>
              <a:rPr lang="en-US" sz="1600" b="1" dirty="0">
                <a:solidFill>
                  <a:schemeClr val="tx1"/>
                </a:solidFill>
              </a:rPr>
              <a:t>to ML Field:</a:t>
            </a:r>
            <a:endParaRPr lang="en-US" sz="1600" dirty="0">
              <a:solidFill>
                <a:schemeClr val="tx1"/>
              </a:solidFill>
            </a:endParaRPr>
          </a:p>
          <a:p>
            <a:pPr lvl="1"/>
            <a:r>
              <a:rPr lang="en-US" sz="1400" dirty="0">
                <a:solidFill>
                  <a:schemeClr val="tx1"/>
                </a:solidFill>
              </a:rPr>
              <a:t>This project deepens understanding of ML principles and their practical applications.</a:t>
            </a:r>
          </a:p>
          <a:p>
            <a:pPr lvl="1"/>
            <a:r>
              <a:rPr lang="en-US" sz="1400" dirty="0">
                <a:solidFill>
                  <a:schemeClr val="tx1"/>
                </a:solidFill>
              </a:rPr>
              <a:t>Insights gained contribute to the advancement of ML techniques and their scalability in real-world scenarios</a:t>
            </a:r>
            <a:r>
              <a:rPr lang="en-US" sz="1400" dirty="0" smtClean="0">
                <a:solidFill>
                  <a:schemeClr val="tx1"/>
                </a:solidFill>
              </a:rPr>
              <a:t>.</a:t>
            </a:r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9542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933"/>
    </mc:Choice>
    <mc:Fallback>
      <p:transition spd="slow" advTm="199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Introduction/Motivation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01368" y="1333144"/>
            <a:ext cx="9103244" cy="5050564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MNIST Dataset:</a:t>
            </a:r>
            <a:endParaRPr lang="en-US" dirty="0"/>
          </a:p>
          <a:p>
            <a:pPr lvl="1"/>
            <a:r>
              <a:rPr lang="en-US" dirty="0"/>
              <a:t>60,000 training and 10,000 testing handwritten digit images.</a:t>
            </a:r>
          </a:p>
          <a:p>
            <a:pPr lvl="1"/>
            <a:r>
              <a:rPr lang="en-US" dirty="0"/>
              <a:t>Each image is a 28x28 grayscale pixel grid, providing 784 features.</a:t>
            </a:r>
          </a:p>
          <a:p>
            <a:r>
              <a:rPr lang="en-US" b="1" dirty="0"/>
              <a:t>Motivation:</a:t>
            </a:r>
            <a:endParaRPr lang="en-US" dirty="0"/>
          </a:p>
          <a:p>
            <a:pPr lvl="1"/>
            <a:r>
              <a:rPr lang="en-US" dirty="0"/>
              <a:t>MNIST serves as a benchmark dataset, allowing for comparison and evaluation of algorithms in digit classification.</a:t>
            </a:r>
          </a:p>
          <a:p>
            <a:pPr lvl="1"/>
            <a:r>
              <a:rPr lang="en-US" dirty="0"/>
              <a:t>Handwritten digit classification presents challenges such as variations in writing styles and noise.</a:t>
            </a:r>
          </a:p>
          <a:p>
            <a:r>
              <a:rPr lang="en-US" b="1" dirty="0"/>
              <a:t>Objective:</a:t>
            </a:r>
            <a:endParaRPr lang="en-US" dirty="0"/>
          </a:p>
          <a:p>
            <a:pPr lvl="1"/>
            <a:r>
              <a:rPr lang="en-US" dirty="0"/>
              <a:t>Explore fundamental ML concepts: feature engineering, hyper-parameter tuning, and SVM classifiers.</a:t>
            </a:r>
          </a:p>
          <a:p>
            <a:pPr lvl="1"/>
            <a:r>
              <a:rPr lang="en-US" dirty="0"/>
              <a:t>Develop accurate and robust models for digit classification tasks.</a:t>
            </a:r>
          </a:p>
          <a:p>
            <a:r>
              <a:rPr lang="en-US" b="1" dirty="0"/>
              <a:t>Approach:</a:t>
            </a:r>
            <a:endParaRPr lang="en-US" dirty="0"/>
          </a:p>
          <a:p>
            <a:pPr lvl="1"/>
            <a:r>
              <a:rPr lang="en-US" dirty="0"/>
              <a:t>Feature Engineering: Extract and select relevant features to enhance accuracy.</a:t>
            </a:r>
          </a:p>
          <a:p>
            <a:pPr lvl="1"/>
            <a:r>
              <a:rPr lang="en-US" dirty="0"/>
              <a:t>Hyper-parameter Optimization: Ensure well-trained SVM models for generalization.</a:t>
            </a:r>
          </a:p>
        </p:txBody>
      </p:sp>
      <p:pic>
        <p:nvPicPr>
          <p:cNvPr id="6" name="slide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017249" y="491264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2409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8"/>
    </mc:Choice>
    <mc:Fallback>
      <p:transition spd="slow" advTm="2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55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55659" y="624110"/>
            <a:ext cx="9348953" cy="128089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282824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Feature Engineering Techniques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155659" y="1808198"/>
            <a:ext cx="1454244" cy="4385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ts val="2734"/>
              </a:lnSpc>
            </a:pPr>
            <a:r>
              <a:rPr lang="en-US" b="1" dirty="0">
                <a:solidFill>
                  <a:srgbClr val="282824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Flat Images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928501" y="2286359"/>
            <a:ext cx="291696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Flat images represent the original grayscale images without any additional </a:t>
            </a:r>
            <a:r>
              <a:rPr lang="en-US" dirty="0" smtClean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processing.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5171331" y="1808198"/>
            <a:ext cx="1877437" cy="4385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ts val="2734"/>
              </a:lnSpc>
            </a:pPr>
            <a:r>
              <a:rPr lang="en-US" b="1" dirty="0">
                <a:solidFill>
                  <a:srgbClr val="282824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Inverted Colors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919529" y="2286359"/>
            <a:ext cx="319043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Inverted color images are obtained by inverting the pixel intensities, changing white to black and vice </a:t>
            </a:r>
            <a:r>
              <a:rPr lang="en-US" dirty="0" smtClean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versa, and then flattening the image.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486"/>
          <a:stretch/>
        </p:blipFill>
        <p:spPr>
          <a:xfrm>
            <a:off x="2776259" y="4309437"/>
            <a:ext cx="6936141" cy="234808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8080370" y="1840530"/>
            <a:ext cx="2314575" cy="2893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278"/>
              </a:lnSpc>
            </a:pPr>
            <a:r>
              <a:rPr lang="en-US" sz="1822" b="1" dirty="0">
                <a:solidFill>
                  <a:srgbClr val="282824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Normalized Images</a:t>
            </a:r>
            <a:endParaRPr lang="en-US" sz="1822" dirty="0"/>
          </a:p>
        </p:txBody>
      </p:sp>
      <p:sp>
        <p:nvSpPr>
          <p:cNvPr id="11" name="Text 6"/>
          <p:cNvSpPr/>
          <p:nvPr/>
        </p:nvSpPr>
        <p:spPr>
          <a:xfrm>
            <a:off x="8080370" y="2286359"/>
            <a:ext cx="2630289" cy="175432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32"/>
              </a:lnSpc>
            </a:pPr>
            <a:r>
              <a:rPr lang="en-US" sz="1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Normalizing images adjusts pixel values to a common scale, reducing the impact of variations in lighting and contrast.</a:t>
            </a:r>
            <a:endParaRPr lang="en-US" sz="1600" dirty="0"/>
          </a:p>
        </p:txBody>
      </p:sp>
      <p:pic>
        <p:nvPicPr>
          <p:cNvPr id="14" name="slide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710659" y="66035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566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5"/>
    </mc:Choice>
    <mc:Fallback>
      <p:transition spd="slow" advTm="2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220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2"/>
          <p:cNvSpPr/>
          <p:nvPr/>
        </p:nvSpPr>
        <p:spPr>
          <a:xfrm>
            <a:off x="1698328" y="965597"/>
            <a:ext cx="8795345" cy="11572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4556"/>
              </a:lnSpc>
            </a:pPr>
            <a:r>
              <a:rPr lang="en-US" sz="3645" b="1" dirty="0">
                <a:solidFill>
                  <a:srgbClr val="282824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Feature Engineering Techniques (Continued)</a:t>
            </a:r>
            <a:endParaRPr lang="en-US" sz="3645" dirty="0"/>
          </a:p>
        </p:txBody>
      </p:sp>
      <p:sp>
        <p:nvSpPr>
          <p:cNvPr id="5" name="Text 3"/>
          <p:cNvSpPr/>
          <p:nvPr/>
        </p:nvSpPr>
        <p:spPr>
          <a:xfrm>
            <a:off x="3035853" y="2269736"/>
            <a:ext cx="2314575" cy="2893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278"/>
              </a:lnSpc>
            </a:pPr>
            <a:r>
              <a:rPr lang="en-US" sz="1822" b="1" dirty="0">
                <a:solidFill>
                  <a:srgbClr val="282824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Image Edges</a:t>
            </a:r>
            <a:endParaRPr lang="en-US" sz="1822" dirty="0"/>
          </a:p>
        </p:txBody>
      </p:sp>
      <p:sp>
        <p:nvSpPr>
          <p:cNvPr id="6" name="Text 4"/>
          <p:cNvSpPr/>
          <p:nvPr/>
        </p:nvSpPr>
        <p:spPr>
          <a:xfrm>
            <a:off x="3035853" y="2744200"/>
            <a:ext cx="3022047" cy="14808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32"/>
              </a:lnSpc>
            </a:pPr>
            <a:r>
              <a:rPr lang="en-US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Extracting edges from images focuses on the boundaries between </a:t>
            </a:r>
            <a:r>
              <a:rPr lang="en-US" dirty="0" smtClean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black and white.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7544818" y="2269736"/>
            <a:ext cx="2555652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2734"/>
              </a:lnSpc>
            </a:pPr>
            <a:r>
              <a:rPr lang="en-US" b="1" dirty="0">
                <a:solidFill>
                  <a:srgbClr val="282824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Sharpened Images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7544818" y="2763783"/>
            <a:ext cx="304800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Sharpened images undergo filtering to enhance edges and details, improving the contrast between adjacent </a:t>
            </a:r>
            <a:r>
              <a:rPr lang="en-US" dirty="0" smtClean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pixels.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3440029" y="4410182"/>
            <a:ext cx="6203241" cy="2280417"/>
            <a:chOff x="85384" y="4482930"/>
            <a:chExt cx="6320922" cy="2217534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732" r="220"/>
            <a:stretch/>
          </p:blipFill>
          <p:spPr>
            <a:xfrm>
              <a:off x="2179401" y="4482930"/>
              <a:ext cx="4226905" cy="2217533"/>
            </a:xfrm>
            <a:prstGeom prst="rect">
              <a:avLst/>
            </a:prstGeom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0415"/>
            <a:stretch/>
          </p:blipFill>
          <p:spPr>
            <a:xfrm>
              <a:off x="85384" y="4482930"/>
              <a:ext cx="2120108" cy="2217534"/>
            </a:xfrm>
            <a:prstGeom prst="rect">
              <a:avLst/>
            </a:prstGeom>
          </p:spPr>
        </p:pic>
      </p:grpSp>
      <p:pic>
        <p:nvPicPr>
          <p:cNvPr id="17" name="slide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671435" y="72191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0748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2"/>
    </mc:Choice>
    <mc:Fallback>
      <p:transition spd="slow" advTm="2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780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3563" y="4624889"/>
            <a:ext cx="5623562" cy="2018025"/>
          </a:xfrm>
        </p:spPr>
      </p:pic>
      <p:sp>
        <p:nvSpPr>
          <p:cNvPr id="5" name="Text 7"/>
          <p:cNvSpPr/>
          <p:nvPr/>
        </p:nvSpPr>
        <p:spPr>
          <a:xfrm>
            <a:off x="2592925" y="2308784"/>
            <a:ext cx="2314575" cy="2893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278"/>
              </a:lnSpc>
            </a:pPr>
            <a:r>
              <a:rPr lang="en-US" sz="1822" b="1" dirty="0">
                <a:solidFill>
                  <a:srgbClr val="282824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HOG and SIFT</a:t>
            </a:r>
            <a:endParaRPr lang="en-US" sz="1822" dirty="0"/>
          </a:p>
        </p:txBody>
      </p:sp>
      <p:sp>
        <p:nvSpPr>
          <p:cNvPr id="6" name="Text 8"/>
          <p:cNvSpPr/>
          <p:nvPr/>
        </p:nvSpPr>
        <p:spPr>
          <a:xfrm>
            <a:off x="2592926" y="2783248"/>
            <a:ext cx="3771674" cy="2665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32"/>
              </a:lnSpc>
            </a:pPr>
            <a:r>
              <a:rPr lang="en-US" sz="1458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HOG (Histogram of Oriented Gradients) and SIFT (Scale-Invariant Feature Transform) are powerful feature extraction techniques that capture local gradients and distinctive local </a:t>
            </a:r>
            <a:r>
              <a:rPr lang="en-US" sz="1458" dirty="0" smtClean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features.</a:t>
            </a:r>
            <a:endParaRPr lang="en-US" sz="1458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2493" y="4624889"/>
            <a:ext cx="6042956" cy="2018025"/>
          </a:xfrm>
          <a:prstGeom prst="rect">
            <a:avLst/>
          </a:prstGeom>
        </p:spPr>
      </p:pic>
      <p:sp>
        <p:nvSpPr>
          <p:cNvPr id="8" name="Text 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4556"/>
              </a:lnSpc>
            </a:pPr>
            <a:r>
              <a:rPr lang="en-US" sz="3645" b="1" dirty="0">
                <a:solidFill>
                  <a:srgbClr val="282824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Feature Engineering Techniques (Continued)</a:t>
            </a:r>
            <a:endParaRPr lang="en-US" sz="3645" dirty="0"/>
          </a:p>
        </p:txBody>
      </p:sp>
      <p:sp>
        <p:nvSpPr>
          <p:cNvPr id="9" name="Text 7"/>
          <p:cNvSpPr/>
          <p:nvPr/>
        </p:nvSpPr>
        <p:spPr>
          <a:xfrm>
            <a:off x="6424653" y="2184608"/>
            <a:ext cx="2314575" cy="2893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278"/>
              </a:lnSpc>
            </a:pPr>
            <a:r>
              <a:rPr lang="en-US" sz="1822" b="1" dirty="0" smtClean="0">
                <a:solidFill>
                  <a:srgbClr val="282824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Centroids</a:t>
            </a:r>
            <a:endParaRPr lang="en-US" sz="1822" dirty="0"/>
          </a:p>
        </p:txBody>
      </p:sp>
      <p:sp>
        <p:nvSpPr>
          <p:cNvPr id="10" name="Text 8"/>
          <p:cNvSpPr/>
          <p:nvPr/>
        </p:nvSpPr>
        <p:spPr>
          <a:xfrm>
            <a:off x="6424654" y="2659072"/>
            <a:ext cx="3771674" cy="2665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32"/>
              </a:lnSpc>
            </a:pPr>
            <a:r>
              <a:rPr lang="en-US" sz="1458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Centroids are representative points that mark the centers of clusters obtained through clustering algorithms like K-means. They capture the average characteristics of the data points within each </a:t>
            </a:r>
            <a:r>
              <a:rPr lang="en-US" sz="1458" dirty="0" smtClean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cluster.</a:t>
            </a:r>
            <a:endParaRPr lang="en-US" sz="1458" dirty="0"/>
          </a:p>
        </p:txBody>
      </p:sp>
      <p:pic>
        <p:nvPicPr>
          <p:cNvPr id="13" name="slide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628477" y="777192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3458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89"/>
    </mc:Choice>
    <mc:Fallback>
      <p:transition spd="slow" advTm="22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24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2"/>
          <p:cNvSpPr/>
          <p:nvPr/>
        </p:nvSpPr>
        <p:spPr>
          <a:xfrm>
            <a:off x="1954815" y="519552"/>
            <a:ext cx="9389150" cy="66472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235"/>
              </a:lnSpc>
              <a:buNone/>
            </a:pPr>
            <a:r>
              <a:rPr lang="en-US" sz="3600" dirty="0">
                <a:solidFill>
                  <a:srgbClr val="282824"/>
                </a:solidFill>
                <a:latin typeface="+mj-lt"/>
                <a:ea typeface="Lato" pitchFamily="34" charset="-122"/>
                <a:cs typeface="Lato" pitchFamily="34" charset="-120"/>
              </a:rPr>
              <a:t>Mathematical Featurization Techniques</a:t>
            </a:r>
            <a:endParaRPr lang="en-US" sz="3600" dirty="0">
              <a:latin typeface="+mj-lt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269014" y="1924554"/>
            <a:ext cx="9624655" cy="3471708"/>
            <a:chOff x="2262545" y="4395192"/>
            <a:chExt cx="10928639" cy="3471708"/>
          </a:xfrm>
        </p:grpSpPr>
        <p:sp>
          <p:nvSpPr>
            <p:cNvPr id="6" name="Shape 3"/>
            <p:cNvSpPr/>
            <p:nvPr/>
          </p:nvSpPr>
          <p:spPr>
            <a:xfrm>
              <a:off x="2262545" y="4395192"/>
              <a:ext cx="478631" cy="478631"/>
            </a:xfrm>
            <a:prstGeom prst="roundRect">
              <a:avLst>
                <a:gd name="adj" fmla="val 26669"/>
              </a:avLst>
            </a:prstGeom>
            <a:solidFill>
              <a:srgbClr val="E1DBD0"/>
            </a:solidFill>
            <a:ln/>
          </p:spPr>
        </p:sp>
        <p:sp>
          <p:nvSpPr>
            <p:cNvPr id="7" name="Text 4"/>
            <p:cNvSpPr/>
            <p:nvPr/>
          </p:nvSpPr>
          <p:spPr>
            <a:xfrm>
              <a:off x="2409349" y="4435078"/>
              <a:ext cx="185023" cy="398859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0" indent="0" algn="ctr">
                <a:lnSpc>
                  <a:spcPts val="3141"/>
                </a:lnSpc>
                <a:buNone/>
              </a:pPr>
              <a:r>
                <a:rPr lang="en-US" sz="2513" b="1" dirty="0">
                  <a:solidFill>
                    <a:srgbClr val="282824"/>
                  </a:solidFill>
                  <a:latin typeface="Lato" pitchFamily="34" charset="0"/>
                  <a:ea typeface="Lato" pitchFamily="34" charset="-122"/>
                  <a:cs typeface="Lato" pitchFamily="34" charset="-120"/>
                </a:rPr>
                <a:t>1</a:t>
              </a:r>
              <a:endParaRPr lang="en-US" sz="2513" dirty="0"/>
            </a:p>
          </p:txBody>
        </p:sp>
        <p:sp>
          <p:nvSpPr>
            <p:cNvPr id="8" name="Text 5"/>
            <p:cNvSpPr/>
            <p:nvPr/>
          </p:nvSpPr>
          <p:spPr>
            <a:xfrm>
              <a:off x="2822295" y="4468297"/>
              <a:ext cx="2535436" cy="332423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0" indent="0">
                <a:lnSpc>
                  <a:spcPts val="2617"/>
                </a:lnSpc>
                <a:buNone/>
              </a:pPr>
              <a:r>
                <a:rPr lang="en-US" sz="2094" b="1" dirty="0">
                  <a:solidFill>
                    <a:srgbClr val="282824"/>
                  </a:solidFill>
                  <a:latin typeface="Lato" pitchFamily="34" charset="0"/>
                  <a:ea typeface="Lato" pitchFamily="34" charset="-122"/>
                  <a:cs typeface="Lato" pitchFamily="34" charset="-120"/>
                </a:rPr>
                <a:t>Covariance Matrix</a:t>
              </a:r>
              <a:endParaRPr lang="en-US" sz="2094" dirty="0"/>
            </a:p>
          </p:txBody>
        </p:sp>
        <p:sp>
          <p:nvSpPr>
            <p:cNvPr id="9" name="Text 6"/>
            <p:cNvSpPr/>
            <p:nvPr/>
          </p:nvSpPr>
          <p:spPr>
            <a:xfrm>
              <a:off x="2953822" y="4928354"/>
              <a:ext cx="2894885" cy="2382798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 marL="0" indent="0">
                <a:lnSpc>
                  <a:spcPts val="2680"/>
                </a:lnSpc>
                <a:buNone/>
              </a:pPr>
              <a:r>
                <a:rPr lang="en-US" sz="1675" dirty="0">
                  <a:solidFill>
                    <a:srgbClr val="4A4A45"/>
                  </a:solidFill>
                  <a:latin typeface="Lato" pitchFamily="34" charset="0"/>
                  <a:ea typeface="Lato" pitchFamily="34" charset="-122"/>
                  <a:cs typeface="Lato" pitchFamily="34" charset="-120"/>
                </a:rPr>
                <a:t>The covariance matrix represents the relationships between different pixel intensities, which can provide insights into the image's overall structure.</a:t>
              </a:r>
              <a:endParaRPr lang="en-US" sz="1675" dirty="0"/>
            </a:p>
          </p:txBody>
        </p:sp>
        <p:sp>
          <p:nvSpPr>
            <p:cNvPr id="10" name="Shape 7"/>
            <p:cNvSpPr/>
            <p:nvPr/>
          </p:nvSpPr>
          <p:spPr>
            <a:xfrm>
              <a:off x="5701902" y="4395192"/>
              <a:ext cx="478631" cy="478631"/>
            </a:xfrm>
            <a:prstGeom prst="roundRect">
              <a:avLst>
                <a:gd name="adj" fmla="val 26669"/>
              </a:avLst>
            </a:prstGeom>
            <a:solidFill>
              <a:srgbClr val="E1DBD0"/>
            </a:solidFill>
            <a:ln/>
          </p:spPr>
        </p:sp>
        <p:sp>
          <p:nvSpPr>
            <p:cNvPr id="11" name="Text 8"/>
            <p:cNvSpPr/>
            <p:nvPr/>
          </p:nvSpPr>
          <p:spPr>
            <a:xfrm>
              <a:off x="5848707" y="4435078"/>
              <a:ext cx="185023" cy="398859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0" indent="0" algn="ctr">
                <a:lnSpc>
                  <a:spcPts val="3141"/>
                </a:lnSpc>
                <a:buNone/>
              </a:pPr>
              <a:r>
                <a:rPr lang="en-US" sz="2513" b="1" dirty="0">
                  <a:solidFill>
                    <a:srgbClr val="282824"/>
                  </a:solidFill>
                  <a:latin typeface="Lato" pitchFamily="34" charset="0"/>
                  <a:ea typeface="Lato" pitchFamily="34" charset="-122"/>
                  <a:cs typeface="Lato" pitchFamily="34" charset="-120"/>
                </a:rPr>
                <a:t>2</a:t>
              </a:r>
              <a:endParaRPr lang="en-US" sz="2513" dirty="0"/>
            </a:p>
          </p:txBody>
        </p:sp>
        <p:sp>
          <p:nvSpPr>
            <p:cNvPr id="12" name="Text 9"/>
            <p:cNvSpPr/>
            <p:nvPr/>
          </p:nvSpPr>
          <p:spPr>
            <a:xfrm>
              <a:off x="6393180" y="4468297"/>
              <a:ext cx="2535436" cy="664845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 marL="0" indent="0">
                <a:lnSpc>
                  <a:spcPts val="2617"/>
                </a:lnSpc>
                <a:buNone/>
              </a:pPr>
              <a:r>
                <a:rPr lang="en-US" sz="2094" b="1" dirty="0">
                  <a:solidFill>
                    <a:srgbClr val="282824"/>
                  </a:solidFill>
                  <a:latin typeface="Lato" pitchFamily="34" charset="0"/>
                  <a:ea typeface="Lato" pitchFamily="34" charset="-122"/>
                  <a:cs typeface="Lato" pitchFamily="34" charset="-120"/>
                </a:rPr>
                <a:t>Eigenvalues and Vectors</a:t>
              </a:r>
              <a:endParaRPr lang="en-US" sz="2094" dirty="0"/>
            </a:p>
          </p:txBody>
        </p:sp>
        <p:sp>
          <p:nvSpPr>
            <p:cNvPr id="13" name="Text 10"/>
            <p:cNvSpPr/>
            <p:nvPr/>
          </p:nvSpPr>
          <p:spPr>
            <a:xfrm>
              <a:off x="6393180" y="5260777"/>
              <a:ext cx="2894885" cy="2382798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 marL="0" indent="0">
                <a:lnSpc>
                  <a:spcPts val="2680"/>
                </a:lnSpc>
                <a:buNone/>
              </a:pPr>
              <a:r>
                <a:rPr lang="en-US" sz="1675" dirty="0">
                  <a:solidFill>
                    <a:srgbClr val="4A4A45"/>
                  </a:solidFill>
                  <a:latin typeface="Lato" pitchFamily="34" charset="0"/>
                  <a:ea typeface="Lato" pitchFamily="34" charset="-122"/>
                  <a:cs typeface="Lato" pitchFamily="34" charset="-120"/>
                </a:rPr>
                <a:t>Eigenvalues and eigenvectors of the covariance matrix can reveal the principal components of variation in the dataset, aiding in dimensionality reduction.</a:t>
              </a:r>
              <a:endParaRPr lang="en-US" sz="1675" dirty="0"/>
            </a:p>
          </p:txBody>
        </p:sp>
        <p:sp>
          <p:nvSpPr>
            <p:cNvPr id="14" name="Shape 11"/>
            <p:cNvSpPr/>
            <p:nvPr/>
          </p:nvSpPr>
          <p:spPr>
            <a:xfrm>
              <a:off x="9141262" y="4395192"/>
              <a:ext cx="478631" cy="478631"/>
            </a:xfrm>
            <a:prstGeom prst="roundRect">
              <a:avLst>
                <a:gd name="adj" fmla="val 26669"/>
              </a:avLst>
            </a:prstGeom>
            <a:solidFill>
              <a:srgbClr val="E1DBD0"/>
            </a:solidFill>
            <a:ln/>
          </p:spPr>
        </p:sp>
        <p:sp>
          <p:nvSpPr>
            <p:cNvPr id="15" name="Text 12"/>
            <p:cNvSpPr/>
            <p:nvPr/>
          </p:nvSpPr>
          <p:spPr>
            <a:xfrm>
              <a:off x="9288066" y="4435078"/>
              <a:ext cx="185023" cy="398859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0" indent="0" algn="ctr">
                <a:lnSpc>
                  <a:spcPts val="3141"/>
                </a:lnSpc>
                <a:buNone/>
              </a:pPr>
              <a:r>
                <a:rPr lang="en-US" sz="2513" b="1" dirty="0">
                  <a:solidFill>
                    <a:srgbClr val="282824"/>
                  </a:solidFill>
                  <a:latin typeface="Lato" pitchFamily="34" charset="0"/>
                  <a:ea typeface="Lato" pitchFamily="34" charset="-122"/>
                  <a:cs typeface="Lato" pitchFamily="34" charset="-120"/>
                </a:rPr>
                <a:t>3</a:t>
              </a:r>
              <a:endParaRPr lang="en-US" sz="2513" dirty="0"/>
            </a:p>
          </p:txBody>
        </p:sp>
        <p:sp>
          <p:nvSpPr>
            <p:cNvPr id="16" name="Text 13"/>
            <p:cNvSpPr/>
            <p:nvPr/>
          </p:nvSpPr>
          <p:spPr>
            <a:xfrm>
              <a:off x="9832538" y="4468297"/>
              <a:ext cx="3358646" cy="1015805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 marL="0" indent="0">
                <a:lnSpc>
                  <a:spcPts val="2617"/>
                </a:lnSpc>
                <a:buNone/>
              </a:pPr>
              <a:r>
                <a:rPr lang="en-US" sz="2094" b="1" dirty="0">
                  <a:solidFill>
                    <a:srgbClr val="282824"/>
                  </a:solidFill>
                  <a:latin typeface="Lato" pitchFamily="34" charset="0"/>
                  <a:ea typeface="Lato" pitchFamily="34" charset="-122"/>
                  <a:cs typeface="Lato" pitchFamily="34" charset="-120"/>
                </a:rPr>
                <a:t>Principal Component Analysis (PCA)</a:t>
              </a:r>
              <a:endParaRPr lang="en-US" sz="2094" dirty="0"/>
            </a:p>
          </p:txBody>
        </p:sp>
        <p:sp>
          <p:nvSpPr>
            <p:cNvPr id="17" name="Text 14"/>
            <p:cNvSpPr/>
            <p:nvPr/>
          </p:nvSpPr>
          <p:spPr>
            <a:xfrm>
              <a:off x="9832538" y="5484102"/>
              <a:ext cx="3069124" cy="2382798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 marL="0" indent="0">
                <a:lnSpc>
                  <a:spcPts val="2680"/>
                </a:lnSpc>
                <a:buNone/>
              </a:pPr>
              <a:r>
                <a:rPr lang="en-US" sz="1675" dirty="0">
                  <a:solidFill>
                    <a:srgbClr val="4A4A45"/>
                  </a:solidFill>
                  <a:latin typeface="Lato" pitchFamily="34" charset="0"/>
                  <a:ea typeface="Lato" pitchFamily="34" charset="-122"/>
                  <a:cs typeface="Lato" pitchFamily="34" charset="-120"/>
                </a:rPr>
                <a:t>PCA is a dimensionality reduction technique that transforms the original features into a lower-dimensional space while preserving the most important information.</a:t>
              </a:r>
              <a:endParaRPr lang="en-US" sz="1675" dirty="0"/>
            </a:p>
          </p:txBody>
        </p:sp>
      </p:grpSp>
      <p:pic>
        <p:nvPicPr>
          <p:cNvPr id="20" name="slide5">
            <a:hlinkClick r:id="" action="ppaction://media"/>
          </p:cNvPr>
          <p:cNvPicPr>
            <a:picLocks noGrp="1" noChangeAspect="1"/>
          </p:cNvPicPr>
          <p:nvPr>
            <p:ph idx="1"/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43965" y="519552"/>
            <a:ext cx="619125" cy="619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7057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55"/>
    </mc:Choice>
    <mc:Fallback>
      <p:transition spd="slow" advTm="8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23852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760220" y="706233"/>
            <a:ext cx="648647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smtClean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Analysis Techniques Used</a:t>
            </a:r>
            <a:endParaRPr lang="en-US" sz="3600" dirty="0">
              <a:solidFill>
                <a:schemeClr val="accent2">
                  <a:lumMod val="75000"/>
                </a:schemeClr>
              </a:solidFill>
              <a:latin typeface="Century Gothic (Headings)"/>
            </a:endParaRPr>
          </a:p>
        </p:txBody>
      </p:sp>
      <p:sp>
        <p:nvSpPr>
          <p:cNvPr id="6" name="Text 4"/>
          <p:cNvSpPr/>
          <p:nvPr/>
        </p:nvSpPr>
        <p:spPr>
          <a:xfrm>
            <a:off x="1760220" y="2091082"/>
            <a:ext cx="3763387" cy="387289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featurized models were visualized using confusion matrices to identify the reasons for validation errors, such as the misclassification of certain digits like 5 and 8 as 3, and 9 as 4 or 7.</a:t>
            </a:r>
            <a:endParaRPr lang="en-US" sz="1750" dirty="0"/>
          </a:p>
        </p:txBody>
      </p:sp>
      <p:sp>
        <p:nvSpPr>
          <p:cNvPr id="7" name="Rectangle 6"/>
          <p:cNvSpPr/>
          <p:nvPr/>
        </p:nvSpPr>
        <p:spPr>
          <a:xfrm>
            <a:off x="1760220" y="1624229"/>
            <a:ext cx="3074303" cy="4385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ts val="2734"/>
              </a:lnSpc>
            </a:pPr>
            <a:r>
              <a:rPr lang="en-US" b="1" dirty="0">
                <a:solidFill>
                  <a:srgbClr val="282824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Confusion Matrix Analysis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5326" y="1123964"/>
            <a:ext cx="8258153" cy="5505436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8016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705"/>
    </mc:Choice>
    <mc:Fallback>
      <p:transition spd="slow" advTm="237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760220" y="706233"/>
            <a:ext cx="648647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smtClean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Analysis Techniques Used</a:t>
            </a:r>
            <a:endParaRPr lang="en-US" sz="3600" dirty="0">
              <a:solidFill>
                <a:schemeClr val="accent2">
                  <a:lumMod val="75000"/>
                </a:schemeClr>
              </a:solidFill>
              <a:latin typeface="Century Gothic (Headings)"/>
            </a:endParaRPr>
          </a:p>
        </p:txBody>
      </p:sp>
      <p:sp>
        <p:nvSpPr>
          <p:cNvPr id="6" name="Text 4"/>
          <p:cNvSpPr/>
          <p:nvPr/>
        </p:nvSpPr>
        <p:spPr>
          <a:xfrm>
            <a:off x="1760220" y="2091082"/>
            <a:ext cx="3763387" cy="387289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featurized models were visualized using </a:t>
            </a:r>
            <a:r>
              <a:rPr lang="en-US" sz="1750" dirty="0" err="1" smtClean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tSNE</a:t>
            </a: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plots. The more separable the scatters of each label, the higher the accuracy achievable </a:t>
            </a:r>
            <a:r>
              <a:rPr lang="en-US" sz="1750" dirty="0" smtClean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is observed.</a:t>
            </a:r>
            <a:endParaRPr lang="en-US" sz="1750" dirty="0"/>
          </a:p>
        </p:txBody>
      </p:sp>
      <p:sp>
        <p:nvSpPr>
          <p:cNvPr id="7" name="Rectangle 6"/>
          <p:cNvSpPr/>
          <p:nvPr/>
        </p:nvSpPr>
        <p:spPr>
          <a:xfrm>
            <a:off x="1760220" y="1624229"/>
            <a:ext cx="2060179" cy="40305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ts val="2734"/>
              </a:lnSpc>
            </a:pPr>
            <a:r>
              <a:rPr lang="en-US" b="1" dirty="0" err="1" smtClean="0">
                <a:solidFill>
                  <a:srgbClr val="282824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tSNE</a:t>
            </a:r>
            <a:r>
              <a:rPr lang="en-US" b="1" dirty="0" smtClean="0">
                <a:solidFill>
                  <a:srgbClr val="282824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Plot Analysis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3053" y="1624229"/>
            <a:ext cx="5797414" cy="5382126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9735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198"/>
    </mc:Choice>
    <mc:Fallback>
      <p:transition spd="slow" advTm="271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9586" y="548639"/>
            <a:ext cx="8911687" cy="994317"/>
          </a:xfrm>
        </p:spPr>
        <p:txBody>
          <a:bodyPr/>
          <a:lstStyle/>
          <a:p>
            <a:r>
              <a:rPr lang="en-US" dirty="0" smtClean="0"/>
              <a:t>Studying </a:t>
            </a:r>
            <a:r>
              <a:rPr lang="en-US" dirty="0" err="1" smtClean="0"/>
              <a:t>Featurized</a:t>
            </a:r>
            <a:r>
              <a:rPr lang="en-US" dirty="0" smtClean="0"/>
              <a:t> Models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956" y="1206073"/>
            <a:ext cx="10874591" cy="2974751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9586" y="4180824"/>
            <a:ext cx="8717462" cy="2340292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6843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750"/>
    </mc:Choice>
    <mc:Fallback>
      <p:transition spd="slow" advTm="257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295</TotalTime>
  <Words>630</Words>
  <Application>Microsoft Office PowerPoint</Application>
  <PresentationFormat>Widescreen</PresentationFormat>
  <Paragraphs>68</Paragraphs>
  <Slides>12</Slides>
  <Notes>0</Notes>
  <HiddenSlides>0</HiddenSlides>
  <MMClips>11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Century Gothic</vt:lpstr>
      <vt:lpstr>Century Gothic (Headings)</vt:lpstr>
      <vt:lpstr>Lato</vt:lpstr>
      <vt:lpstr>Wingdings 3</vt:lpstr>
      <vt:lpstr>Wisp</vt:lpstr>
      <vt:lpstr>Improving SVM Accuracy on MNIST through Hyper Parameter Tuning and Feature Engineering</vt:lpstr>
      <vt:lpstr>Introduction/Motivation</vt:lpstr>
      <vt:lpstr>Feature Engineering Techniques </vt:lpstr>
      <vt:lpstr>PowerPoint Presentation</vt:lpstr>
      <vt:lpstr>Feature Engineering Techniques (Continued)</vt:lpstr>
      <vt:lpstr>PowerPoint Presentation</vt:lpstr>
      <vt:lpstr>PowerPoint Presentation</vt:lpstr>
      <vt:lpstr>PowerPoint Presentation</vt:lpstr>
      <vt:lpstr>Studying Featurized Models</vt:lpstr>
      <vt:lpstr>Studying Featurized Models</vt:lpstr>
      <vt:lpstr>PowerPoint Presentation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Improving SVM Accuracy on MNIST through Hyper Parameter Tuning and Feature Engineering</dc:title>
  <dc:creator>HP</dc:creator>
  <cp:lastModifiedBy>Lenovo</cp:lastModifiedBy>
  <cp:revision>32</cp:revision>
  <dcterms:created xsi:type="dcterms:W3CDTF">2024-05-06T16:14:04Z</dcterms:created>
  <dcterms:modified xsi:type="dcterms:W3CDTF">2024-05-06T21:12:27Z</dcterms:modified>
</cp:coreProperties>
</file>

<file path=docProps/thumbnail.jpeg>
</file>